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ic Sans" charset="1" panose="03000702030302020204"/>
      <p:regular r:id="rId10"/>
    </p:embeddedFont>
    <p:embeddedFont>
      <p:font typeface="Comic Sans Bold" charset="1" panose="03000902030302020204"/>
      <p:regular r:id="rId11"/>
    </p:embeddedFont>
    <p:embeddedFont>
      <p:font typeface="Comic Sans Italics" charset="1" panose="03000702030302060204"/>
      <p:regular r:id="rId12"/>
    </p:embeddedFont>
    <p:embeddedFont>
      <p:font typeface="Comic Sans Bold Italics" charset="1" panose="03000902030302060204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docs.aws.amazon.com/AmazonS3/latest/userguide/HostingWebsiteOnS3Setup.html#step2-create-bucket-config-as-website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2293" y="371475"/>
            <a:ext cx="17653449" cy="1314450"/>
            <a:chOff x="0" y="0"/>
            <a:chExt cx="4649468" cy="346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49468" cy="346193"/>
            </a:xfrm>
            <a:custGeom>
              <a:avLst/>
              <a:gdLst/>
              <a:ahLst/>
              <a:cxnLst/>
              <a:rect r="r" b="b" t="t" l="l"/>
              <a:pathLst>
                <a:path h="346193" w="4649468">
                  <a:moveTo>
                    <a:pt x="4446268" y="0"/>
                  </a:moveTo>
                  <a:lnTo>
                    <a:pt x="203200" y="0"/>
                  </a:lnTo>
                  <a:lnTo>
                    <a:pt x="0" y="173096"/>
                  </a:lnTo>
                  <a:lnTo>
                    <a:pt x="203200" y="346193"/>
                  </a:lnTo>
                  <a:lnTo>
                    <a:pt x="4446268" y="346193"/>
                  </a:lnTo>
                  <a:lnTo>
                    <a:pt x="4649468" y="173096"/>
                  </a:lnTo>
                  <a:lnTo>
                    <a:pt x="4446268" y="0"/>
                  </a:lnTo>
                  <a:close/>
                </a:path>
              </a:pathLst>
            </a:custGeom>
            <a:solidFill>
              <a:srgbClr val="BEECB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9525"/>
              <a:ext cx="5080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67877" y="9499882"/>
            <a:ext cx="70418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671" y="695325"/>
            <a:ext cx="1695881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4581">
                <a:solidFill>
                  <a:srgbClr val="004AAD"/>
                </a:solidFill>
                <a:latin typeface="Canva Sans Bold"/>
              </a:rPr>
              <a:t>DR. VIRENDRA SWARUP INSTITUTE OF COMPUTER STUDIES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7633" y="4042482"/>
            <a:ext cx="689327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9"/>
              </a:lnSpc>
              <a:spcBef>
                <a:spcPct val="0"/>
              </a:spcBef>
            </a:pPr>
            <a:r>
              <a:rPr lang="en-US" sz="7174" u="sng">
                <a:solidFill>
                  <a:srgbClr val="000000"/>
                </a:solidFill>
                <a:latin typeface="Raleway"/>
              </a:rPr>
              <a:t>PRESENTED BY: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87553" y="4042482"/>
            <a:ext cx="4150086" cy="108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9"/>
              </a:lnSpc>
              <a:spcBef>
                <a:spcPct val="0"/>
              </a:spcBef>
            </a:pPr>
            <a:r>
              <a:rPr lang="en-US" sz="7090">
                <a:solidFill>
                  <a:srgbClr val="000000"/>
                </a:solidFill>
                <a:latin typeface="Raleway"/>
              </a:rPr>
              <a:t>GROUP 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3762" y="4901322"/>
            <a:ext cx="952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87849" y="5645069"/>
            <a:ext cx="12249789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2"/>
              </a:lnSpc>
            </a:pPr>
            <a:r>
              <a:rPr lang="en-US" sz="4926">
                <a:solidFill>
                  <a:srgbClr val="000000"/>
                </a:solidFill>
                <a:latin typeface="Raleway"/>
              </a:rPr>
              <a:t>Members of group are- </a:t>
            </a:r>
          </a:p>
          <a:p>
            <a:pPr marL="1063697" indent="-531848" lvl="1">
              <a:lnSpc>
                <a:spcPts val="5912"/>
              </a:lnSpc>
              <a:buFont typeface="Arial"/>
              <a:buChar char="•"/>
            </a:pPr>
            <a:r>
              <a:rPr lang="en-US" sz="4926">
                <a:solidFill>
                  <a:srgbClr val="000000"/>
                </a:solidFill>
                <a:latin typeface="Raleway"/>
              </a:rPr>
              <a:t>Sneha Kashyap</a:t>
            </a:r>
          </a:p>
          <a:p>
            <a:pPr marL="1063697" indent="-531848" lvl="1">
              <a:lnSpc>
                <a:spcPts val="5912"/>
              </a:lnSpc>
              <a:buFont typeface="Arial"/>
              <a:buChar char="•"/>
            </a:pPr>
            <a:r>
              <a:rPr lang="en-US" sz="4926">
                <a:solidFill>
                  <a:srgbClr val="000000"/>
                </a:solidFill>
                <a:latin typeface="Raleway"/>
              </a:rPr>
              <a:t>Saumya Ludhwani</a:t>
            </a:r>
          </a:p>
          <a:p>
            <a:pPr marL="1063697" indent="-531848" lvl="1">
              <a:lnSpc>
                <a:spcPts val="5912"/>
              </a:lnSpc>
              <a:buFont typeface="Arial"/>
              <a:buChar char="•"/>
            </a:pPr>
            <a:r>
              <a:rPr lang="en-US" sz="4926">
                <a:solidFill>
                  <a:srgbClr val="000000"/>
                </a:solidFill>
                <a:latin typeface="Raleway"/>
              </a:rPr>
              <a:t>Sameer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43664" y="2218826"/>
            <a:ext cx="5800673" cy="5800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4F7386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91453" y="2490964"/>
            <a:ext cx="5305093" cy="530507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134" t="-10367" r="-139018" b="-2002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467877" y="9499882"/>
            <a:ext cx="70418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63865" y="730767"/>
            <a:ext cx="6760269" cy="259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89" spc="744">
                <a:solidFill>
                  <a:srgbClr val="4F7386"/>
                </a:solidFill>
                <a:latin typeface="Montserrat Ultra-Bold"/>
              </a:rPr>
              <a:t>PROJECT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0473" y="8508483"/>
            <a:ext cx="592705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 u="sng">
                <a:solidFill>
                  <a:srgbClr val="4F7386"/>
                </a:solidFill>
                <a:latin typeface="Raleway Bold"/>
              </a:rPr>
              <a:t>Deploy a Static Website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99999">
            <a:off x="15464623" y="7847726"/>
            <a:ext cx="1331766" cy="918918"/>
          </a:xfrm>
          <a:custGeom>
            <a:avLst/>
            <a:gdLst/>
            <a:ahLst/>
            <a:cxnLst/>
            <a:rect r="r" b="b" t="t" l="l"/>
            <a:pathLst>
              <a:path h="918918" w="1331766">
                <a:moveTo>
                  <a:pt x="0" y="0"/>
                </a:moveTo>
                <a:lnTo>
                  <a:pt x="1331766" y="0"/>
                </a:lnTo>
                <a:lnTo>
                  <a:pt x="1331766" y="918918"/>
                </a:lnTo>
                <a:lnTo>
                  <a:pt x="0" y="91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799999">
            <a:off x="362817" y="2979586"/>
            <a:ext cx="1331766" cy="918918"/>
          </a:xfrm>
          <a:custGeom>
            <a:avLst/>
            <a:gdLst/>
            <a:ahLst/>
            <a:cxnLst/>
            <a:rect r="r" b="b" t="t" l="l"/>
            <a:pathLst>
              <a:path h="918918" w="1331766">
                <a:moveTo>
                  <a:pt x="1331766" y="0"/>
                </a:moveTo>
                <a:lnTo>
                  <a:pt x="0" y="0"/>
                </a:lnTo>
                <a:lnTo>
                  <a:pt x="0" y="918919"/>
                </a:lnTo>
                <a:lnTo>
                  <a:pt x="1331766" y="918919"/>
                </a:lnTo>
                <a:lnTo>
                  <a:pt x="13317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2817" y="3803255"/>
            <a:ext cx="17752552" cy="402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6"/>
              </a:lnSpc>
            </a:pPr>
            <a:r>
              <a:rPr lang="en-US" sz="4576">
                <a:solidFill>
                  <a:srgbClr val="000000"/>
                </a:solidFill>
                <a:latin typeface="Canva Sans Bold"/>
              </a:rPr>
              <a:t>          </a:t>
            </a:r>
            <a:r>
              <a:rPr lang="en-US" sz="4576">
                <a:solidFill>
                  <a:srgbClr val="4F7386"/>
                </a:solidFill>
                <a:latin typeface="Canva Sans Bold"/>
              </a:rPr>
              <a:t> Static web pages are made of “fixed code,” and unless the site developer makes changes, nothing will change on the page. Think of it like a brochure for a business. Static sites give a lot of the same type of information that you could get from a brochure, but it can't just change itself.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880006" y="361562"/>
            <a:ext cx="12718175" cy="1933123"/>
            <a:chOff x="0" y="0"/>
            <a:chExt cx="3349643" cy="509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49643" cy="509135"/>
            </a:xfrm>
            <a:custGeom>
              <a:avLst/>
              <a:gdLst/>
              <a:ahLst/>
              <a:cxnLst/>
              <a:rect r="r" b="b" t="t" l="l"/>
              <a:pathLst>
                <a:path h="509135" w="3349643">
                  <a:moveTo>
                    <a:pt x="318962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349115"/>
                  </a:lnTo>
                  <a:lnTo>
                    <a:pt x="160020" y="509135"/>
                  </a:lnTo>
                  <a:lnTo>
                    <a:pt x="3189623" y="509135"/>
                  </a:lnTo>
                  <a:lnTo>
                    <a:pt x="3349643" y="349115"/>
                  </a:lnTo>
                  <a:lnTo>
                    <a:pt x="3349643" y="160020"/>
                  </a:lnTo>
                  <a:lnTo>
                    <a:pt x="3189623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63500"/>
              <a:ext cx="685800" cy="685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479"/>
                </a:lnSpc>
              </a:pPr>
              <a:r>
                <a:rPr lang="en-US" sz="7899">
                  <a:solidFill>
                    <a:srgbClr val="FFFFFF"/>
                  </a:solidFill>
                  <a:latin typeface="Raleway"/>
                </a:rPr>
                <a:t>What is Static Website?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390040" y="9499882"/>
            <a:ext cx="89796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18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95125" y="3399523"/>
            <a:ext cx="12415276" cy="902983"/>
            <a:chOff x="0" y="0"/>
            <a:chExt cx="3269867" cy="2378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9867" cy="237823"/>
            </a:xfrm>
            <a:custGeom>
              <a:avLst/>
              <a:gdLst/>
              <a:ahLst/>
              <a:cxnLst/>
              <a:rect r="r" b="b" t="t" l="l"/>
              <a:pathLst>
                <a:path h="237823" w="3269867">
                  <a:moveTo>
                    <a:pt x="62358" y="0"/>
                  </a:moveTo>
                  <a:lnTo>
                    <a:pt x="3207509" y="0"/>
                  </a:lnTo>
                  <a:cubicBezTo>
                    <a:pt x="3224047" y="0"/>
                    <a:pt x="3239908" y="6570"/>
                    <a:pt x="3251602" y="18264"/>
                  </a:cubicBezTo>
                  <a:cubicBezTo>
                    <a:pt x="3263297" y="29959"/>
                    <a:pt x="3269867" y="45820"/>
                    <a:pt x="3269867" y="62358"/>
                  </a:cubicBezTo>
                  <a:lnTo>
                    <a:pt x="3269867" y="175465"/>
                  </a:lnTo>
                  <a:cubicBezTo>
                    <a:pt x="3269867" y="209904"/>
                    <a:pt x="3241948" y="237823"/>
                    <a:pt x="3207509" y="237823"/>
                  </a:cubicBezTo>
                  <a:lnTo>
                    <a:pt x="62358" y="237823"/>
                  </a:lnTo>
                  <a:cubicBezTo>
                    <a:pt x="27919" y="237823"/>
                    <a:pt x="0" y="209904"/>
                    <a:pt x="0" y="175465"/>
                  </a:cubicBezTo>
                  <a:lnTo>
                    <a:pt x="0" y="62358"/>
                  </a:lnTo>
                  <a:cubicBezTo>
                    <a:pt x="0" y="27919"/>
                    <a:pt x="27919" y="0"/>
                    <a:pt x="62358" y="0"/>
                  </a:cubicBezTo>
                  <a:close/>
                </a:path>
              </a:pathLst>
            </a:custGeom>
            <a:solidFill>
              <a:srgbClr val="5C859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946" y="2494632"/>
            <a:ext cx="11656530" cy="902983"/>
            <a:chOff x="0" y="0"/>
            <a:chExt cx="3070033" cy="237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0033" cy="237823"/>
            </a:xfrm>
            <a:custGeom>
              <a:avLst/>
              <a:gdLst/>
              <a:ahLst/>
              <a:cxnLst/>
              <a:rect r="r" b="b" t="t" l="l"/>
              <a:pathLst>
                <a:path h="237823" w="3070033">
                  <a:moveTo>
                    <a:pt x="0" y="0"/>
                  </a:moveTo>
                  <a:lnTo>
                    <a:pt x="3070033" y="0"/>
                  </a:lnTo>
                  <a:lnTo>
                    <a:pt x="3070033" y="237823"/>
                  </a:lnTo>
                  <a:lnTo>
                    <a:pt x="0" y="237823"/>
                  </a:lnTo>
                  <a:close/>
                </a:path>
              </a:pathLst>
            </a:custGeom>
            <a:solidFill>
              <a:srgbClr val="4F7386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89946" y="4302506"/>
            <a:ext cx="11656530" cy="1048199"/>
            <a:chOff x="0" y="0"/>
            <a:chExt cx="3070033" cy="2760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70033" cy="276069"/>
            </a:xfrm>
            <a:custGeom>
              <a:avLst/>
              <a:gdLst/>
              <a:ahLst/>
              <a:cxnLst/>
              <a:rect r="r" b="b" t="t" l="l"/>
              <a:pathLst>
                <a:path h="276069" w="3070033">
                  <a:moveTo>
                    <a:pt x="0" y="0"/>
                  </a:moveTo>
                  <a:lnTo>
                    <a:pt x="3070033" y="0"/>
                  </a:lnTo>
                  <a:lnTo>
                    <a:pt x="3070033" y="276069"/>
                  </a:lnTo>
                  <a:lnTo>
                    <a:pt x="0" y="276069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5125" y="5350705"/>
            <a:ext cx="12415276" cy="998233"/>
            <a:chOff x="0" y="0"/>
            <a:chExt cx="3269867" cy="2629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69867" cy="262909"/>
            </a:xfrm>
            <a:custGeom>
              <a:avLst/>
              <a:gdLst/>
              <a:ahLst/>
              <a:cxnLst/>
              <a:rect r="r" b="b" t="t" l="l"/>
              <a:pathLst>
                <a:path h="262909" w="3269867">
                  <a:moveTo>
                    <a:pt x="62358" y="0"/>
                  </a:moveTo>
                  <a:lnTo>
                    <a:pt x="3207509" y="0"/>
                  </a:lnTo>
                  <a:cubicBezTo>
                    <a:pt x="3224047" y="0"/>
                    <a:pt x="3239908" y="6570"/>
                    <a:pt x="3251602" y="18264"/>
                  </a:cubicBezTo>
                  <a:cubicBezTo>
                    <a:pt x="3263297" y="29959"/>
                    <a:pt x="3269867" y="45820"/>
                    <a:pt x="3269867" y="62358"/>
                  </a:cubicBezTo>
                  <a:lnTo>
                    <a:pt x="3269867" y="200551"/>
                  </a:lnTo>
                  <a:cubicBezTo>
                    <a:pt x="3269867" y="234990"/>
                    <a:pt x="3241948" y="262909"/>
                    <a:pt x="3207509" y="262909"/>
                  </a:cubicBezTo>
                  <a:lnTo>
                    <a:pt x="62358" y="262909"/>
                  </a:lnTo>
                  <a:cubicBezTo>
                    <a:pt x="27919" y="262909"/>
                    <a:pt x="0" y="234990"/>
                    <a:pt x="0" y="200551"/>
                  </a:cubicBezTo>
                  <a:lnTo>
                    <a:pt x="0" y="62358"/>
                  </a:lnTo>
                  <a:cubicBezTo>
                    <a:pt x="0" y="27919"/>
                    <a:pt x="27919" y="0"/>
                    <a:pt x="62358" y="0"/>
                  </a:cubicBezTo>
                  <a:close/>
                </a:path>
              </a:pathLst>
            </a:custGeom>
            <a:solidFill>
              <a:srgbClr val="5C859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89946" y="6348937"/>
            <a:ext cx="11656530" cy="902983"/>
            <a:chOff x="0" y="0"/>
            <a:chExt cx="3070033" cy="2378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70033" cy="237823"/>
            </a:xfrm>
            <a:custGeom>
              <a:avLst/>
              <a:gdLst/>
              <a:ahLst/>
              <a:cxnLst/>
              <a:rect r="r" b="b" t="t" l="l"/>
              <a:pathLst>
                <a:path h="237823" w="3070033">
                  <a:moveTo>
                    <a:pt x="0" y="0"/>
                  </a:moveTo>
                  <a:lnTo>
                    <a:pt x="3070033" y="0"/>
                  </a:lnTo>
                  <a:lnTo>
                    <a:pt x="3070033" y="237823"/>
                  </a:lnTo>
                  <a:lnTo>
                    <a:pt x="0" y="237823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90125" y="250548"/>
            <a:ext cx="1426135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F7386"/>
                </a:solidFill>
                <a:latin typeface="Montserrat Ultra-Bold"/>
              </a:rPr>
              <a:t>STEPS TO GENERATE A STATIC WEBSITE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64565" y="3639572"/>
            <a:ext cx="931247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Raleway"/>
              </a:rPr>
              <a:t>STEP 2: </a:t>
            </a:r>
            <a:r>
              <a:rPr lang="en-US" sz="3399">
                <a:solidFill>
                  <a:srgbClr val="FFFFFF"/>
                </a:solidFill>
                <a:latin typeface="Raleway"/>
                <a:hlinkClick r:id="rId3" tooltip="https://docs.aws.amazon.com/AmazonS3/latest/userguide/HostingWebsiteOnS3Setup.html#step2-create-bucket-config-as-website"/>
              </a:rPr>
              <a:t>Enable static website hosting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48908" y="2736589"/>
            <a:ext cx="582782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Raleway"/>
              </a:rPr>
              <a:t>STEP 1: Create a Bucket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95125" y="4673981"/>
            <a:ext cx="1205135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Raleway"/>
              </a:rPr>
              <a:t>STEP 3: Edit block public accesss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03312" y="5331655"/>
            <a:ext cx="103868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Raleway"/>
              </a:rPr>
              <a:t>STEP 4: Add a bucket policyt that makes your bucket content publicly available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26411" y="6524204"/>
            <a:ext cx="758877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Raleway"/>
              </a:rPr>
              <a:t>STEP 5: Configure an index document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460621" y="9499882"/>
            <a:ext cx="71869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995125" y="7251920"/>
            <a:ext cx="12415276" cy="902983"/>
            <a:chOff x="0" y="0"/>
            <a:chExt cx="3269867" cy="2378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69867" cy="237823"/>
            </a:xfrm>
            <a:custGeom>
              <a:avLst/>
              <a:gdLst/>
              <a:ahLst/>
              <a:cxnLst/>
              <a:rect r="r" b="b" t="t" l="l"/>
              <a:pathLst>
                <a:path h="237823" w="3269867">
                  <a:moveTo>
                    <a:pt x="62358" y="0"/>
                  </a:moveTo>
                  <a:lnTo>
                    <a:pt x="3207509" y="0"/>
                  </a:lnTo>
                  <a:cubicBezTo>
                    <a:pt x="3224047" y="0"/>
                    <a:pt x="3239908" y="6570"/>
                    <a:pt x="3251602" y="18264"/>
                  </a:cubicBezTo>
                  <a:cubicBezTo>
                    <a:pt x="3263297" y="29959"/>
                    <a:pt x="3269867" y="45820"/>
                    <a:pt x="3269867" y="62358"/>
                  </a:cubicBezTo>
                  <a:lnTo>
                    <a:pt x="3269867" y="175465"/>
                  </a:lnTo>
                  <a:cubicBezTo>
                    <a:pt x="3269867" y="209904"/>
                    <a:pt x="3241948" y="237823"/>
                    <a:pt x="3207509" y="237823"/>
                  </a:cubicBezTo>
                  <a:lnTo>
                    <a:pt x="62358" y="237823"/>
                  </a:lnTo>
                  <a:cubicBezTo>
                    <a:pt x="27919" y="237823"/>
                    <a:pt x="0" y="209904"/>
                    <a:pt x="0" y="175465"/>
                  </a:cubicBezTo>
                  <a:lnTo>
                    <a:pt x="0" y="62358"/>
                  </a:lnTo>
                  <a:cubicBezTo>
                    <a:pt x="0" y="27919"/>
                    <a:pt x="27919" y="0"/>
                    <a:pt x="62358" y="0"/>
                  </a:cubicBezTo>
                  <a:close/>
                </a:path>
              </a:pathLst>
            </a:custGeom>
            <a:solidFill>
              <a:srgbClr val="5C859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aleway"/>
                </a:rPr>
                <a:t>STEP 6: Configure an error document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89946" y="8154903"/>
            <a:ext cx="11656530" cy="902983"/>
            <a:chOff x="0" y="0"/>
            <a:chExt cx="3070033" cy="2378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070033" cy="237823"/>
            </a:xfrm>
            <a:custGeom>
              <a:avLst/>
              <a:gdLst/>
              <a:ahLst/>
              <a:cxnLst/>
              <a:rect r="r" b="b" t="t" l="l"/>
              <a:pathLst>
                <a:path h="237823" w="3070033">
                  <a:moveTo>
                    <a:pt x="0" y="0"/>
                  </a:moveTo>
                  <a:lnTo>
                    <a:pt x="3070033" y="0"/>
                  </a:lnTo>
                  <a:lnTo>
                    <a:pt x="3070033" y="237823"/>
                  </a:lnTo>
                  <a:lnTo>
                    <a:pt x="0" y="237823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aleway"/>
                </a:rPr>
                <a:t>STEP 7: Test your website endpoint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010573" y="8970283"/>
            <a:ext cx="12415276" cy="914842"/>
            <a:chOff x="0" y="0"/>
            <a:chExt cx="3269867" cy="24094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269867" cy="240946"/>
            </a:xfrm>
            <a:custGeom>
              <a:avLst/>
              <a:gdLst/>
              <a:ahLst/>
              <a:cxnLst/>
              <a:rect r="r" b="b" t="t" l="l"/>
              <a:pathLst>
                <a:path h="240946" w="3269867">
                  <a:moveTo>
                    <a:pt x="62358" y="0"/>
                  </a:moveTo>
                  <a:lnTo>
                    <a:pt x="3207509" y="0"/>
                  </a:lnTo>
                  <a:cubicBezTo>
                    <a:pt x="3224047" y="0"/>
                    <a:pt x="3239908" y="6570"/>
                    <a:pt x="3251602" y="18264"/>
                  </a:cubicBezTo>
                  <a:cubicBezTo>
                    <a:pt x="3263297" y="29959"/>
                    <a:pt x="3269867" y="45820"/>
                    <a:pt x="3269867" y="62358"/>
                  </a:cubicBezTo>
                  <a:lnTo>
                    <a:pt x="3269867" y="178588"/>
                  </a:lnTo>
                  <a:cubicBezTo>
                    <a:pt x="3269867" y="213027"/>
                    <a:pt x="3241948" y="240946"/>
                    <a:pt x="3207509" y="240946"/>
                  </a:cubicBezTo>
                  <a:lnTo>
                    <a:pt x="62358" y="240946"/>
                  </a:lnTo>
                  <a:cubicBezTo>
                    <a:pt x="27919" y="240946"/>
                    <a:pt x="0" y="213027"/>
                    <a:pt x="0" y="178588"/>
                  </a:cubicBezTo>
                  <a:lnTo>
                    <a:pt x="0" y="62358"/>
                  </a:lnTo>
                  <a:cubicBezTo>
                    <a:pt x="0" y="27919"/>
                    <a:pt x="27919" y="0"/>
                    <a:pt x="62358" y="0"/>
                  </a:cubicBezTo>
                  <a:close/>
                </a:path>
              </a:pathLst>
            </a:custGeom>
            <a:solidFill>
              <a:srgbClr val="5C859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aleway"/>
                </a:rPr>
                <a:t>STEP 8: Clean Up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762250"/>
            <a:ext cx="18288000" cy="736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0"/>
              </a:lnSpc>
            </a:pPr>
            <a:r>
              <a:rPr lang="en-US" sz="5899">
                <a:solidFill>
                  <a:srgbClr val="000000"/>
                </a:solidFill>
                <a:latin typeface="Raleway"/>
              </a:rPr>
              <a:t>The AWS architecture is highly available and scalable, secure, and provides for a responsive user experience at very low cost. By enabling and analyzing the available logs, you can you understand your visitors and how well the website is performing.</a:t>
            </a:r>
          </a:p>
          <a:p>
            <a:pPr algn="ctr">
              <a:lnSpc>
                <a:spcPts val="917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793696" y="598055"/>
            <a:ext cx="64122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5C859B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5062" y="4614862"/>
            <a:ext cx="73559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F7386"/>
                </a:solidFill>
                <a:latin typeface="Montserrat Ultra-Bold"/>
              </a:rPr>
              <a:t>THANK YOU!</a:t>
            </a:r>
          </a:p>
        </p:txBody>
      </p:sp>
      <p:sp>
        <p:nvSpPr>
          <p:cNvPr name="AutoShape 4" id="4"/>
          <p:cNvSpPr/>
          <p:nvPr/>
        </p:nvSpPr>
        <p:spPr>
          <a:xfrm rot="-10800000">
            <a:off x="734073" y="5000625"/>
            <a:ext cx="4361153" cy="0"/>
          </a:xfrm>
          <a:prstGeom prst="line">
            <a:avLst/>
          </a:prstGeom>
          <a:ln cap="rnd" w="285750">
            <a:solidFill>
              <a:srgbClr val="4F73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13192773" y="5000625"/>
            <a:ext cx="4361153" cy="0"/>
          </a:xfrm>
          <a:prstGeom prst="line">
            <a:avLst/>
          </a:prstGeom>
          <a:ln cap="rnd" w="285750">
            <a:solidFill>
              <a:srgbClr val="4F738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6018" y="-347314"/>
            <a:ext cx="10981628" cy="10981628"/>
          </a:xfrm>
          <a:custGeom>
            <a:avLst/>
            <a:gdLst/>
            <a:ahLst/>
            <a:cxnLst/>
            <a:rect r="r" b="b" t="t" l="l"/>
            <a:pathLst>
              <a:path h="10981628" w="10981628">
                <a:moveTo>
                  <a:pt x="0" y="0"/>
                </a:moveTo>
                <a:lnTo>
                  <a:pt x="10981629" y="0"/>
                </a:lnTo>
                <a:lnTo>
                  <a:pt x="10981629" y="10981628"/>
                </a:lnTo>
                <a:lnTo>
                  <a:pt x="0" y="1098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3174" y="2202189"/>
            <a:ext cx="9399974" cy="5791781"/>
          </a:xfrm>
          <a:custGeom>
            <a:avLst/>
            <a:gdLst/>
            <a:ahLst/>
            <a:cxnLst/>
            <a:rect r="r" b="b" t="t" l="l"/>
            <a:pathLst>
              <a:path h="5791781" w="9399974">
                <a:moveTo>
                  <a:pt x="0" y="0"/>
                </a:moveTo>
                <a:lnTo>
                  <a:pt x="9399975" y="0"/>
                </a:lnTo>
                <a:lnTo>
                  <a:pt x="9399975" y="5791781"/>
                </a:lnTo>
                <a:lnTo>
                  <a:pt x="0" y="5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94" t="-17525" r="0" b="-1332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949312"/>
            <a:ext cx="9566748" cy="604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35"/>
              </a:lnSpc>
            </a:pPr>
            <a:r>
              <a:rPr lang="en-US" sz="11453" u="sng">
                <a:solidFill>
                  <a:srgbClr val="8C52FF"/>
                </a:solidFill>
                <a:latin typeface="Montserrat Bold"/>
              </a:rPr>
              <a:t>AWS </a:t>
            </a:r>
          </a:p>
          <a:p>
            <a:pPr algn="ctr">
              <a:lnSpc>
                <a:spcPts val="16035"/>
              </a:lnSpc>
            </a:pPr>
            <a:r>
              <a:rPr lang="en-US" sz="11453" u="sng">
                <a:solidFill>
                  <a:srgbClr val="8C52FF"/>
                </a:solidFill>
                <a:latin typeface="Montserrat Bold"/>
              </a:rPr>
              <a:t>CLOUD </a:t>
            </a:r>
          </a:p>
          <a:p>
            <a:pPr algn="ctr">
              <a:lnSpc>
                <a:spcPts val="16035"/>
              </a:lnSpc>
              <a:spcBef>
                <a:spcPct val="0"/>
              </a:spcBef>
            </a:pPr>
            <a:r>
              <a:rPr lang="en-US" sz="11453" u="sng">
                <a:solidFill>
                  <a:srgbClr val="8C52FF"/>
                </a:solidFill>
                <a:latin typeface="Montserrat Bold"/>
              </a:rPr>
              <a:t>COMPUTING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023" y="2144224"/>
            <a:ext cx="15683277" cy="5484201"/>
          </a:xfrm>
          <a:custGeom>
            <a:avLst/>
            <a:gdLst/>
            <a:ahLst/>
            <a:cxnLst/>
            <a:rect r="r" b="b" t="t" l="l"/>
            <a:pathLst>
              <a:path h="5484201" w="15683277">
                <a:moveTo>
                  <a:pt x="0" y="0"/>
                </a:moveTo>
                <a:lnTo>
                  <a:pt x="15683277" y="0"/>
                </a:lnTo>
                <a:lnTo>
                  <a:pt x="15683277" y="5484202"/>
                </a:lnTo>
                <a:lnTo>
                  <a:pt x="0" y="548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71" t="0" r="-1780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63901" y="7504601"/>
            <a:ext cx="8591732" cy="22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5"/>
              </a:lnSpc>
              <a:spcBef>
                <a:spcPct val="0"/>
              </a:spcBef>
            </a:pPr>
            <a:r>
              <a:rPr lang="en-US" sz="6368">
                <a:solidFill>
                  <a:srgbClr val="000000"/>
                </a:solidFill>
                <a:latin typeface="Canva Sans Bold"/>
              </a:rPr>
              <a:t>SERVERLESS IMAGE RESIZING</a:t>
            </a:r>
          </a:p>
        </p:txBody>
      </p:sp>
      <p:sp>
        <p:nvSpPr>
          <p:cNvPr name="AutoShape 5" id="5"/>
          <p:cNvSpPr/>
          <p:nvPr/>
        </p:nvSpPr>
        <p:spPr>
          <a:xfrm>
            <a:off x="1576023" y="2144224"/>
            <a:ext cx="1568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576023" y="7125799"/>
            <a:ext cx="1568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76023" y="2125174"/>
            <a:ext cx="0" cy="4981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240250" y="2125174"/>
            <a:ext cx="0" cy="4981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513888" y="159703"/>
            <a:ext cx="66917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00000"/>
                </a:solidFill>
                <a:latin typeface="Canva Sans Bold"/>
              </a:rPr>
              <a:t>PROJECT- 1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083" y="952500"/>
            <a:ext cx="17482142" cy="747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1134" indent="-460567" lvl="1">
              <a:lnSpc>
                <a:spcPts val="5973"/>
              </a:lnSpc>
              <a:buFont typeface="Arial"/>
              <a:buChar char="•"/>
            </a:pPr>
            <a:r>
              <a:rPr lang="en-US" sz="4266">
                <a:solidFill>
                  <a:srgbClr val="000000"/>
                </a:solidFill>
                <a:latin typeface="Canva Sans Bold"/>
              </a:rPr>
              <a:t>Serverless computing abstracts server management and infrastructure, allowing developers to focus solely on writing code.</a:t>
            </a:r>
          </a:p>
          <a:p>
            <a:pPr>
              <a:lnSpc>
                <a:spcPts val="5973"/>
              </a:lnSpc>
            </a:pPr>
          </a:p>
          <a:p>
            <a:pPr marL="921134" indent="-460567" lvl="1">
              <a:lnSpc>
                <a:spcPts val="5973"/>
              </a:lnSpc>
              <a:buFont typeface="Arial"/>
              <a:buChar char="•"/>
            </a:pPr>
            <a:r>
              <a:rPr lang="en-US" sz="4266">
                <a:solidFill>
                  <a:srgbClr val="000000"/>
                </a:solidFill>
                <a:latin typeface="Canva Sans Bold"/>
              </a:rPr>
              <a:t>AWS Lambda is a serverless compute service that executes code in response to events, such as HTTP requests or changes to data in AWS services.</a:t>
            </a:r>
          </a:p>
          <a:p>
            <a:pPr>
              <a:lnSpc>
                <a:spcPts val="5973"/>
              </a:lnSpc>
            </a:pPr>
          </a:p>
          <a:p>
            <a:pPr marL="921134" indent="-460567" lvl="1">
              <a:lnSpc>
                <a:spcPts val="5973"/>
              </a:lnSpc>
              <a:buFont typeface="Arial"/>
              <a:buChar char="•"/>
            </a:pPr>
            <a:r>
              <a:rPr lang="en-US" sz="4266">
                <a:solidFill>
                  <a:srgbClr val="000000"/>
                </a:solidFill>
                <a:latin typeface="Canva Sans Bold"/>
              </a:rPr>
              <a:t>A serverless architecture is a way to build and run applications and services without having to manage infrastructure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1415" y="573570"/>
            <a:ext cx="17525598" cy="1543050"/>
            <a:chOff x="0" y="0"/>
            <a:chExt cx="461579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15795" cy="406400"/>
            </a:xfrm>
            <a:custGeom>
              <a:avLst/>
              <a:gdLst/>
              <a:ahLst/>
              <a:cxnLst/>
              <a:rect r="r" b="b" t="t" l="l"/>
              <a:pathLst>
                <a:path h="406400" w="4615795">
                  <a:moveTo>
                    <a:pt x="461579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4615795" y="406400"/>
                  </a:lnTo>
                  <a:lnTo>
                    <a:pt x="4514195" y="203200"/>
                  </a:lnTo>
                  <a:lnTo>
                    <a:pt x="4615795" y="0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114300"/>
              <a:ext cx="6350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FFFFFF"/>
                  </a:solidFill>
                  <a:latin typeface="Canva Sans"/>
                </a:rPr>
                <a:t>BENEFITS OF SERVERLESS IMAGE RESIZING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1415" y="2569087"/>
            <a:ext cx="18107232" cy="738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  <a:spcBef>
                <a:spcPct val="0"/>
              </a:spcBef>
            </a:pPr>
            <a:r>
              <a:rPr lang="en-US" sz="4337">
                <a:solidFill>
                  <a:srgbClr val="000000"/>
                </a:solidFill>
                <a:latin typeface="Canva Sans Bold"/>
              </a:rPr>
              <a:t>•</a:t>
            </a:r>
            <a:r>
              <a:rPr lang="en-US" sz="4337" u="sng">
                <a:solidFill>
                  <a:srgbClr val="000000"/>
                </a:solidFill>
                <a:latin typeface="Canva Sans Bold"/>
              </a:rPr>
              <a:t>AUTOMATIC SCALING-</a:t>
            </a:r>
            <a:r>
              <a:rPr lang="en-US" sz="4337">
                <a:solidFill>
                  <a:srgbClr val="000000"/>
                </a:solidFill>
                <a:latin typeface="Canva Sans Bold"/>
              </a:rPr>
              <a:t>AWS lambda ensures optimal performance even during traffic spikes.</a:t>
            </a:r>
          </a:p>
          <a:p>
            <a:pPr>
              <a:lnSpc>
                <a:spcPts val="6072"/>
              </a:lnSpc>
              <a:spcBef>
                <a:spcPct val="0"/>
              </a:spcBef>
            </a:pPr>
          </a:p>
          <a:p>
            <a:pPr>
              <a:lnSpc>
                <a:spcPts val="6072"/>
              </a:lnSpc>
              <a:spcBef>
                <a:spcPct val="0"/>
              </a:spcBef>
            </a:pPr>
            <a:r>
              <a:rPr lang="en-US" sz="4337">
                <a:solidFill>
                  <a:srgbClr val="000000"/>
                </a:solidFill>
                <a:latin typeface="Canva Sans Bold"/>
              </a:rPr>
              <a:t>•</a:t>
            </a:r>
            <a:r>
              <a:rPr lang="en-US" sz="4337" u="sng">
                <a:solidFill>
                  <a:srgbClr val="000000"/>
                </a:solidFill>
                <a:latin typeface="Canva Sans Bold"/>
              </a:rPr>
              <a:t>COST EFFECTIVE</a:t>
            </a:r>
            <a:r>
              <a:rPr lang="en-US" sz="4337">
                <a:solidFill>
                  <a:srgbClr val="000000"/>
                </a:solidFill>
                <a:latin typeface="Canva Sans Bold"/>
              </a:rPr>
              <a:t>- You pay only for the actual compute time used with no upfront costs or ideal capacity expenses.</a:t>
            </a:r>
          </a:p>
          <a:p>
            <a:pPr>
              <a:lnSpc>
                <a:spcPts val="6072"/>
              </a:lnSpc>
              <a:spcBef>
                <a:spcPct val="0"/>
              </a:spcBef>
            </a:pPr>
          </a:p>
          <a:p>
            <a:pPr>
              <a:lnSpc>
                <a:spcPts val="6072"/>
              </a:lnSpc>
              <a:spcBef>
                <a:spcPct val="0"/>
              </a:spcBef>
            </a:pPr>
            <a:r>
              <a:rPr lang="en-US" sz="4337">
                <a:solidFill>
                  <a:srgbClr val="000000"/>
                </a:solidFill>
                <a:latin typeface="Canva Sans Bold"/>
              </a:rPr>
              <a:t>•</a:t>
            </a:r>
            <a:r>
              <a:rPr lang="en-US" sz="4337" u="sng">
                <a:solidFill>
                  <a:srgbClr val="000000"/>
                </a:solidFill>
                <a:latin typeface="Canva Sans Bold"/>
              </a:rPr>
              <a:t>SIMPLIFIED MAINTENANCE</a:t>
            </a:r>
            <a:r>
              <a:rPr lang="en-US" sz="4337">
                <a:solidFill>
                  <a:srgbClr val="000000"/>
                </a:solidFill>
                <a:latin typeface="Canva Sans Bold"/>
              </a:rPr>
              <a:t>- Serverless architecture reduces operational overhead as AWS manages the underlying infrastructure.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399999">
            <a:off x="11092868" y="-797341"/>
            <a:ext cx="2409370" cy="9537584"/>
            <a:chOff x="0" y="0"/>
            <a:chExt cx="660400" cy="26142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2614220"/>
            </a:xfrm>
            <a:custGeom>
              <a:avLst/>
              <a:gdLst/>
              <a:ahLst/>
              <a:cxnLst/>
              <a:rect r="r" b="b" t="t" l="l"/>
              <a:pathLst>
                <a:path h="2614220" w="660400">
                  <a:moveTo>
                    <a:pt x="220252" y="2595150"/>
                  </a:moveTo>
                  <a:cubicBezTo>
                    <a:pt x="254109" y="2606664"/>
                    <a:pt x="292600" y="2614220"/>
                    <a:pt x="330378" y="2614220"/>
                  </a:cubicBezTo>
                  <a:cubicBezTo>
                    <a:pt x="368157" y="2614220"/>
                    <a:pt x="404509" y="2607742"/>
                    <a:pt x="438009" y="2596229"/>
                  </a:cubicBezTo>
                  <a:cubicBezTo>
                    <a:pt x="438723" y="2595869"/>
                    <a:pt x="439435" y="2595869"/>
                    <a:pt x="440148" y="2595510"/>
                  </a:cubicBezTo>
                  <a:cubicBezTo>
                    <a:pt x="565955" y="2549454"/>
                    <a:pt x="658618" y="2427841"/>
                    <a:pt x="660400" y="224570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244036"/>
                  </a:lnTo>
                  <a:cubicBezTo>
                    <a:pt x="1782" y="2428559"/>
                    <a:pt x="93019" y="2550175"/>
                    <a:pt x="220252" y="2595150"/>
                  </a:cubicBez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69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2386277"/>
            <a:ext cx="7563442" cy="4722924"/>
          </a:xfrm>
          <a:custGeom>
            <a:avLst/>
            <a:gdLst/>
            <a:ahLst/>
            <a:cxnLst/>
            <a:rect r="r" b="b" t="t" l="l"/>
            <a:pathLst>
              <a:path h="4722924" w="7563442">
                <a:moveTo>
                  <a:pt x="0" y="0"/>
                </a:moveTo>
                <a:lnTo>
                  <a:pt x="7563442" y="0"/>
                </a:lnTo>
                <a:lnTo>
                  <a:pt x="7563442" y="4722924"/>
                </a:lnTo>
                <a:lnTo>
                  <a:pt x="0" y="472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0" t="-2110" r="-109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59341" y="3134124"/>
            <a:ext cx="9060629" cy="184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7"/>
              </a:lnSpc>
            </a:pPr>
            <a:r>
              <a:rPr lang="en-US" sz="6081">
                <a:solidFill>
                  <a:srgbClr val="FFFFFF"/>
                </a:solidFill>
                <a:latin typeface="Montserrat Ultra-Bold"/>
              </a:rPr>
              <a:t>IMAGE RESIZING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7690" y="5433274"/>
            <a:ext cx="10480310" cy="426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8580" indent="-379290" lvl="1">
              <a:lnSpc>
                <a:spcPts val="4216"/>
              </a:lnSpc>
              <a:buFont typeface="Arial"/>
              <a:buChar char="•"/>
            </a:pPr>
            <a:r>
              <a:rPr lang="en-US" sz="3513">
                <a:solidFill>
                  <a:srgbClr val="4F7386"/>
                </a:solidFill>
                <a:latin typeface="Raleway Bold"/>
              </a:rPr>
              <a:t>When an image is uploaded a trigger invokes a lambda function.</a:t>
            </a:r>
          </a:p>
          <a:p>
            <a:pPr marL="758580" indent="-379290" lvl="1">
              <a:lnSpc>
                <a:spcPts val="4216"/>
              </a:lnSpc>
              <a:buFont typeface="Arial"/>
              <a:buChar char="•"/>
            </a:pPr>
            <a:r>
              <a:rPr lang="en-US" sz="3513">
                <a:solidFill>
                  <a:srgbClr val="4F7386"/>
                </a:solidFill>
                <a:latin typeface="Raleway Bold"/>
              </a:rPr>
              <a:t>The lambda function fetches the original images from S3 and resizes it using an image processing library.</a:t>
            </a:r>
          </a:p>
          <a:p>
            <a:pPr marL="758580" indent="-379290" lvl="1">
              <a:lnSpc>
                <a:spcPts val="4216"/>
              </a:lnSpc>
              <a:buFont typeface="Arial"/>
              <a:buChar char="•"/>
            </a:pPr>
            <a:r>
              <a:rPr lang="en-US" sz="3513">
                <a:solidFill>
                  <a:srgbClr val="4F7386"/>
                </a:solidFill>
                <a:latin typeface="Raleway Bold"/>
              </a:rPr>
              <a:t>The resized image is then stored back in S3 or sent to other services as needed</a:t>
            </a:r>
          </a:p>
          <a:p>
            <a:pPr>
              <a:lnSpc>
                <a:spcPts val="421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196" y="9499882"/>
            <a:ext cx="62154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42022" y="3629025"/>
            <a:ext cx="11403955" cy="4829175"/>
            <a:chOff x="0" y="0"/>
            <a:chExt cx="3003511" cy="1271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03511" cy="1271881"/>
            </a:xfrm>
            <a:custGeom>
              <a:avLst/>
              <a:gdLst/>
              <a:ahLst/>
              <a:cxnLst/>
              <a:rect r="r" b="b" t="t" l="l"/>
              <a:pathLst>
                <a:path h="1271881" w="3003511">
                  <a:moveTo>
                    <a:pt x="34623" y="0"/>
                  </a:moveTo>
                  <a:lnTo>
                    <a:pt x="2968888" y="0"/>
                  </a:lnTo>
                  <a:cubicBezTo>
                    <a:pt x="2988010" y="0"/>
                    <a:pt x="3003511" y="15501"/>
                    <a:pt x="3003511" y="34623"/>
                  </a:cubicBezTo>
                  <a:lnTo>
                    <a:pt x="3003511" y="1237259"/>
                  </a:lnTo>
                  <a:cubicBezTo>
                    <a:pt x="3003511" y="1246441"/>
                    <a:pt x="2999863" y="1255248"/>
                    <a:pt x="2993370" y="1261741"/>
                  </a:cubicBezTo>
                  <a:cubicBezTo>
                    <a:pt x="2986877" y="1268234"/>
                    <a:pt x="2978071" y="1271881"/>
                    <a:pt x="2968888" y="1271881"/>
                  </a:cubicBezTo>
                  <a:lnTo>
                    <a:pt x="34623" y="1271881"/>
                  </a:lnTo>
                  <a:cubicBezTo>
                    <a:pt x="25440" y="1271881"/>
                    <a:pt x="16634" y="1268234"/>
                    <a:pt x="10141" y="1261741"/>
                  </a:cubicBezTo>
                  <a:cubicBezTo>
                    <a:pt x="3648" y="1255248"/>
                    <a:pt x="0" y="1246441"/>
                    <a:pt x="0" y="1237259"/>
                  </a:cubicBezTo>
                  <a:lnTo>
                    <a:pt x="0" y="34623"/>
                  </a:lnTo>
                  <a:cubicBezTo>
                    <a:pt x="0" y="25440"/>
                    <a:pt x="3648" y="16634"/>
                    <a:pt x="10141" y="10141"/>
                  </a:cubicBezTo>
                  <a:cubicBezTo>
                    <a:pt x="16634" y="3648"/>
                    <a:pt x="25440" y="0"/>
                    <a:pt x="34623" y="0"/>
                  </a:cubicBez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sz="3799" u="sng">
                  <a:solidFill>
                    <a:srgbClr val="FFFFFF"/>
                  </a:solidFill>
                  <a:latin typeface="Raleway Bold"/>
                </a:rPr>
                <a:t>Amazon S3</a:t>
              </a:r>
              <a:r>
                <a:rPr lang="en-US" sz="3799">
                  <a:solidFill>
                    <a:srgbClr val="FFFFFF"/>
                  </a:solidFill>
                  <a:latin typeface="Raleway Bold"/>
                </a:rPr>
                <a:t>-- Stores the original and resized image.</a:t>
              </a:r>
            </a:p>
            <a:p>
              <a:pPr algn="ctr">
                <a:lnSpc>
                  <a:spcPts val="4559"/>
                </a:lnSpc>
              </a:pPr>
            </a:p>
            <a:p>
              <a:pPr algn="ctr">
                <a:lnSpc>
                  <a:spcPts val="4559"/>
                </a:lnSpc>
              </a:pPr>
              <a:r>
                <a:rPr lang="en-US" sz="3799" u="sng">
                  <a:solidFill>
                    <a:srgbClr val="FFFFFF"/>
                  </a:solidFill>
                  <a:latin typeface="Raleway Bold"/>
                </a:rPr>
                <a:t>AWS lambda</a:t>
              </a:r>
              <a:r>
                <a:rPr lang="en-US" sz="3799">
                  <a:solidFill>
                    <a:srgbClr val="FFFFFF"/>
                  </a:solidFill>
                  <a:latin typeface="Raleway Bold"/>
                </a:rPr>
                <a:t>-- Executes the image resizing function.</a:t>
              </a:r>
            </a:p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90040" y="9499882"/>
            <a:ext cx="89796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2022" y="857250"/>
            <a:ext cx="114039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04AAD"/>
                </a:solidFill>
                <a:latin typeface="Comic Sans Bold"/>
              </a:rPr>
              <a:t>AWS Services Used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2074545" y="0"/>
            <a:ext cx="51435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426845" y="95"/>
            <a:ext cx="51435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6278225" y="95"/>
            <a:ext cx="51435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6828770" y="-95"/>
            <a:ext cx="51435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00075" y="571500"/>
            <a:ext cx="12944475" cy="1543050"/>
            <a:chOff x="0" y="0"/>
            <a:chExt cx="340924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0" y="-326"/>
              <a:ext cx="3002844" cy="407051"/>
            </a:xfrm>
            <a:custGeom>
              <a:avLst/>
              <a:gdLst/>
              <a:ahLst/>
              <a:cxnLst/>
              <a:rect r="r" b="b" t="t" l="l"/>
              <a:pathLst>
                <a:path h="407051" w="3002844">
                  <a:moveTo>
                    <a:pt x="3002844" y="326"/>
                  </a:moveTo>
                  <a:cubicBezTo>
                    <a:pt x="2930032" y="0"/>
                    <a:pt x="2862610" y="38659"/>
                    <a:pt x="2826109" y="101663"/>
                  </a:cubicBezTo>
                  <a:cubicBezTo>
                    <a:pt x="2789608" y="164667"/>
                    <a:pt x="2789608" y="242385"/>
                    <a:pt x="2826109" y="305389"/>
                  </a:cubicBezTo>
                  <a:cubicBezTo>
                    <a:pt x="2862610" y="368393"/>
                    <a:pt x="2930032" y="407052"/>
                    <a:pt x="3002844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79"/>
                </a:lnSpc>
              </a:pPr>
              <a:r>
                <a:rPr lang="en-US" sz="5399">
                  <a:solidFill>
                    <a:srgbClr val="FFFFFF"/>
                  </a:solidFill>
                  <a:latin typeface="Raleway Bold"/>
                </a:rPr>
                <a:t>SETTING UP THE ENVIRONMENT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90040" y="9499882"/>
            <a:ext cx="89796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785" y="2708825"/>
            <a:ext cx="17639234" cy="576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6"/>
              </a:lnSpc>
            </a:pPr>
            <a:r>
              <a:rPr lang="en-US" sz="4690">
                <a:solidFill>
                  <a:srgbClr val="004AAD"/>
                </a:solidFill>
                <a:latin typeface="Canva Sans Bold"/>
              </a:rPr>
              <a:t>STEP 1-</a:t>
            </a:r>
            <a:r>
              <a:rPr lang="en-US" sz="4690">
                <a:solidFill>
                  <a:srgbClr val="8C52FF"/>
                </a:solidFill>
                <a:latin typeface="Canva Sans Bold"/>
              </a:rPr>
              <a:t>Create an S3 bucket to store the original and resized images.</a:t>
            </a:r>
          </a:p>
          <a:p>
            <a:pPr>
              <a:lnSpc>
                <a:spcPts val="6566"/>
              </a:lnSpc>
            </a:pPr>
          </a:p>
          <a:p>
            <a:pPr>
              <a:lnSpc>
                <a:spcPts val="6566"/>
              </a:lnSpc>
            </a:pPr>
            <a:r>
              <a:rPr lang="en-US" sz="4690">
                <a:solidFill>
                  <a:srgbClr val="004AAD"/>
                </a:solidFill>
                <a:latin typeface="Canva Sans Bold"/>
              </a:rPr>
              <a:t>STEP </a:t>
            </a:r>
            <a:r>
              <a:rPr lang="en-US" sz="4690">
                <a:solidFill>
                  <a:srgbClr val="004AAD"/>
                </a:solidFill>
                <a:latin typeface="Canva Sans Bold"/>
              </a:rPr>
              <a:t>2-</a:t>
            </a:r>
            <a:r>
              <a:rPr lang="en-US" sz="4690">
                <a:solidFill>
                  <a:srgbClr val="8C52FF"/>
                </a:solidFill>
                <a:latin typeface="Canva Sans Bold"/>
              </a:rPr>
              <a:t>Create a lambda function using desired programming language(e.g.,python,node.js).</a:t>
            </a:r>
          </a:p>
          <a:p>
            <a:pPr>
              <a:lnSpc>
                <a:spcPts val="6566"/>
              </a:lnSpc>
            </a:pPr>
          </a:p>
          <a:p>
            <a:pPr>
              <a:lnSpc>
                <a:spcPts val="6566"/>
              </a:lnSpc>
            </a:pPr>
            <a:r>
              <a:rPr lang="en-US" sz="4690">
                <a:solidFill>
                  <a:srgbClr val="004AAD"/>
                </a:solidFill>
                <a:latin typeface="Canva Sans Bold"/>
              </a:rPr>
              <a:t>STEP </a:t>
            </a:r>
            <a:r>
              <a:rPr lang="en-US" sz="4690">
                <a:solidFill>
                  <a:srgbClr val="004AAD"/>
                </a:solidFill>
                <a:latin typeface="Canva Sans Bold"/>
              </a:rPr>
              <a:t>3-</a:t>
            </a:r>
            <a:r>
              <a:rPr lang="en-US" sz="4690">
                <a:solidFill>
                  <a:srgbClr val="8C52FF"/>
                </a:solidFill>
                <a:latin typeface="Canva Sans Bold"/>
              </a:rPr>
              <a:t>Configure the lambda function to receive S3 events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51940" y="9350940"/>
            <a:ext cx="1167603" cy="1068370"/>
            <a:chOff x="0" y="0"/>
            <a:chExt cx="1013853" cy="927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3853" cy="927688"/>
            </a:xfrm>
            <a:custGeom>
              <a:avLst/>
              <a:gdLst/>
              <a:ahLst/>
              <a:cxnLst/>
              <a:rect r="r" b="b" t="t" l="l"/>
              <a:pathLst>
                <a:path h="927688" w="1013853">
                  <a:moveTo>
                    <a:pt x="0" y="0"/>
                  </a:moveTo>
                  <a:lnTo>
                    <a:pt x="1013853" y="0"/>
                  </a:lnTo>
                  <a:lnTo>
                    <a:pt x="1013853" y="927688"/>
                  </a:lnTo>
                  <a:lnTo>
                    <a:pt x="0" y="927688"/>
                  </a:lnTo>
                  <a:close/>
                </a:path>
              </a:pathLst>
            </a:custGeom>
            <a:solidFill>
              <a:srgbClr val="4F73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765097"/>
            <a:ext cx="16490021" cy="7567423"/>
            <a:chOff x="0" y="0"/>
            <a:chExt cx="4415323" cy="2026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0" y="-1624"/>
              <a:ext cx="4008923" cy="2029480"/>
            </a:xfrm>
            <a:custGeom>
              <a:avLst/>
              <a:gdLst/>
              <a:ahLst/>
              <a:cxnLst/>
              <a:rect r="r" b="b" t="t" l="l"/>
              <a:pathLst>
                <a:path h="2029480" w="4008923">
                  <a:moveTo>
                    <a:pt x="4008923" y="1624"/>
                  </a:moveTo>
                  <a:cubicBezTo>
                    <a:pt x="3645892" y="0"/>
                    <a:pt x="3309741" y="192743"/>
                    <a:pt x="3127755" y="506870"/>
                  </a:cubicBezTo>
                  <a:cubicBezTo>
                    <a:pt x="2945769" y="820996"/>
                    <a:pt x="2945769" y="1208485"/>
                    <a:pt x="3127755" y="1522611"/>
                  </a:cubicBezTo>
                  <a:cubicBezTo>
                    <a:pt x="3309741" y="1836737"/>
                    <a:pt x="3645892" y="2029480"/>
                    <a:pt x="4008923" y="2027857"/>
                  </a:cubicBezTo>
                  <a:lnTo>
                    <a:pt x="0" y="2027857"/>
                  </a:lnTo>
                  <a:cubicBezTo>
                    <a:pt x="363031" y="2029480"/>
                    <a:pt x="699182" y="1836737"/>
                    <a:pt x="881168" y="1522611"/>
                  </a:cubicBezTo>
                  <a:cubicBezTo>
                    <a:pt x="1063154" y="1208485"/>
                    <a:pt x="1063154" y="820996"/>
                    <a:pt x="881168" y="506870"/>
                  </a:cubicBezTo>
                  <a:cubicBezTo>
                    <a:pt x="699182" y="192743"/>
                    <a:pt x="363031" y="0"/>
                    <a:pt x="0" y="1624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7919"/>
                </a:lnSpc>
              </a:pPr>
              <a:r>
                <a:rPr lang="en-US" sz="3999">
                  <a:solidFill>
                    <a:srgbClr val="FFFFFF"/>
                  </a:solidFill>
                  <a:latin typeface="Raleway Bold"/>
                </a:rPr>
                <a:t>SERVERLESS IMAGE RESIZING WITH AWS LAMBDA AND OTHER SERVICES OFFERS A SCALABLE,COST EFFECTIVE AND EFFICIENT SOLUTION.</a:t>
              </a:r>
            </a:p>
            <a:p>
              <a:pPr algn="ctr">
                <a:lnSpc>
                  <a:spcPts val="7919"/>
                </a:lnSpc>
              </a:pPr>
              <a:r>
                <a:rPr lang="en-US" sz="3999">
                  <a:solidFill>
                    <a:srgbClr val="FFFFFF"/>
                  </a:solidFill>
                  <a:latin typeface="Raleway Bold"/>
                </a:rPr>
                <a:t>BY LEVERAGING SERVER LESS COMPUTING ,DEVELOPERS CAN FOCUS ON DELIVERING VALUE TO USERS.</a:t>
              </a:r>
            </a:p>
            <a:p>
              <a:pPr algn="ctr">
                <a:lnSpc>
                  <a:spcPts val="7919"/>
                </a:lnSpc>
              </a:pPr>
            </a:p>
            <a:p>
              <a:pPr algn="ctr">
                <a:lnSpc>
                  <a:spcPts val="79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7524465" cy="2587269"/>
          </a:xfrm>
          <a:custGeom>
            <a:avLst/>
            <a:gdLst/>
            <a:ahLst/>
            <a:cxnLst/>
            <a:rect r="r" b="b" t="t" l="l"/>
            <a:pathLst>
              <a:path h="2587269" w="7524465">
                <a:moveTo>
                  <a:pt x="0" y="0"/>
                </a:moveTo>
                <a:lnTo>
                  <a:pt x="7524465" y="0"/>
                </a:lnTo>
                <a:lnTo>
                  <a:pt x="7524465" y="2587269"/>
                </a:lnTo>
                <a:lnTo>
                  <a:pt x="0" y="258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97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18721" y="9499882"/>
            <a:ext cx="62154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Ultra-Bold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1239" y="1388058"/>
            <a:ext cx="7790855" cy="154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6"/>
              </a:lnSpc>
            </a:pPr>
            <a:r>
              <a:rPr lang="en-US" sz="9025" u="sng">
                <a:solidFill>
                  <a:srgbClr val="004AAD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DAFrMwg4Ifc</dc:identifier>
  <dcterms:modified xsi:type="dcterms:W3CDTF">2011-08-01T06:04:30Z</dcterms:modified>
  <cp:revision>1</cp:revision>
  <dc:title>Blue Green Minimalist and Modern Architecture Presentation</dc:title>
</cp:coreProperties>
</file>